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7" r:id="rId4"/>
    <p:sldId id="258" r:id="rId5"/>
    <p:sldId id="262" r:id="rId6"/>
    <p:sldId id="263" r:id="rId7"/>
    <p:sldId id="264" r:id="rId8"/>
    <p:sldId id="265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7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9B5F7-C604-4640-9EC2-332A4AB0C25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BF271-58F2-574B-8847-2B7D9D4A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shoppers purchasing intention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Shreyas</a:t>
            </a:r>
            <a:r>
              <a:rPr lang="en-US" dirty="0" smtClean="0"/>
              <a:t> </a:t>
            </a:r>
            <a:r>
              <a:rPr lang="en-US" dirty="0" err="1" smtClean="0"/>
              <a:t>Kambla</a:t>
            </a:r>
            <a:endParaRPr lang="en-US" dirty="0" smtClean="0"/>
          </a:p>
          <a:p>
            <a:r>
              <a:rPr lang="en-US" dirty="0"/>
              <a:t>INFO6105 Data Science Engineering Methods and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C3E6C53-102E-4ACA-BCBB-3CC973B99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7B2B42C-0777-4D6E-9432-535281803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FEAAB60-93E2-4DC6-99AC-939637BCE8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EF5ECB8-D49C-48FB-A93E-88EB2FFDFD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11B77A2-BD5C-432D-B52E-C12612C74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B2E911EF-80F5-4781-A4DF-44EFAF242F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0A2A734-17E4-44D5-9630-D54D6AF746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FFB5C33-24B2-4764-BDBD-4C10A21DB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EB601E2-EFED-4313-BEE4-9E27B94FC6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25DB5A-CEE1-4EE1-8C4A-689E49D354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10" y="2733709"/>
            <a:ext cx="7657792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696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5FD8743C-1783-4FB1-8E50-F0FC3ED87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AEC1695-FF49-476A-B04F-CA62645076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E22257D9-F0E6-44D6-B8F2-B0059A2B36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20AC2FD-9C9F-4609-914D-6112A3185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Objective and features</a:t>
            </a:r>
            <a:endParaRPr lang="en-US" sz="3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CC5A3D5-3BFE-47FD-80E4-9076ECAF54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79A17BF-211F-4071-B7C7-7EDBE7321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07" y="2336873"/>
            <a:ext cx="5078122" cy="4041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Objective: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Online shopping growing at fast pace, expected to reach $900 Billion market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Get insight of the dataset and predict revenue pattern to improve online sales </a:t>
            </a:r>
          </a:p>
          <a:p>
            <a:pPr marL="0" indent="0">
              <a:buNone/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Features: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~17 Features extracted form online user activity 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Majors feature : </a:t>
            </a: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Online activity </a:t>
            </a:r>
            <a:r>
              <a:rPr lang="mr-IN" sz="18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Bounce rate, Exit rate</a:t>
            </a: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Duration spent on type of page like product page or information page</a:t>
            </a: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Type </a:t>
            </a:r>
            <a:r>
              <a:rPr lang="mr-IN" sz="18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Existing or new customer </a:t>
            </a:r>
          </a:p>
          <a:p>
            <a:pPr lvl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Month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7E45DA9-7D26-4B39-8D40-6DBA171A1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878609"/>
            <a:ext cx="3056465" cy="27355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8FCB955-9576-4C78-BABF-20937A9D1E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6CCD1EB-9408-4CB6-AE2C-F4910716A8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276A3BD-889E-43C9-988C-DE6A00B69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072" y="3425200"/>
            <a:ext cx="2451617" cy="2643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198" y="4169238"/>
            <a:ext cx="3377802" cy="2209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679" y="488843"/>
            <a:ext cx="2739690" cy="24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C610D2AE-07EF-436A-9755-AA8DF4B93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CACDD17-9043-46DF-882D-420365B79C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F2D8AD5-434A-4C0E-9F5B-C1AFD645F3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3000" dirty="0"/>
              <a:t>Correlating</a:t>
            </a:r>
            <a:r>
              <a:rPr lang="en-US" sz="2400" dirty="0" smtClean="0"/>
              <a:t> </a:t>
            </a:r>
            <a:r>
              <a:rPr lang="en-US" sz="3000" dirty="0" smtClean="0"/>
              <a:t> </a:t>
            </a:r>
            <a:r>
              <a:rPr lang="en-US" sz="3000" dirty="0"/>
              <a:t>feature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92B246D-47CC-40F8-8DE7-B65D409E9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E2CB59B1-11ED-4617-AB45-00BD5076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64" y="2441976"/>
            <a:ext cx="4546086" cy="309697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Mostly widely used technique 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Correlation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helps 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identify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associations </a:t>
            </a: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determine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strength of other feature with targeted feature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For purchase intention study,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strength of the associations helps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recommend similar/best products to customers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=&gt;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increase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sales</a:t>
            </a:r>
          </a:p>
          <a:p>
            <a:endParaRPr lang="en-US" sz="1800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640381"/>
            <a:ext cx="6303134" cy="554675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8C72066B-2158-4046-9FB0-6D9A3DA74D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383AB0BE-0167-4472-9008-36851749DD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xmlns="" id="{7F384F40-4EB7-4475-B379-2C4F8E9B75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D4CDA136-081E-4A36-A5DF-FF7F096039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KNN Algorithm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7B379D76-5762-4310-9413-7F2BE11EEA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035" name="Content Placeholder 1034">
            <a:extLst>
              <a:ext uri="{FF2B5EF4-FFF2-40B4-BE49-F238E27FC236}">
                <a16:creationId xmlns:a16="http://schemas.microsoft.com/office/drawing/2014/main" xmlns="" id="{F42527B7-501A-44B5-86AE-55E516CF2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348881" cy="3599316"/>
          </a:xfrm>
        </p:spPr>
        <p:txBody>
          <a:bodyPr>
            <a:norm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orks on simple algorithm </a:t>
            </a:r>
            <a:r>
              <a:rPr lang="mr-IN" sz="1600" dirty="0" smtClean="0"/>
              <a:t>–</a:t>
            </a:r>
            <a:r>
              <a:rPr lang="en-US" sz="1600" dirty="0" smtClean="0"/>
              <a:t> predict outcome based on n nearest neighbors</a:t>
            </a:r>
          </a:p>
          <a:p>
            <a:r>
              <a:rPr lang="en-US" sz="1600" dirty="0" smtClean="0"/>
              <a:t>Most important usage, predict the number of neighbors </a:t>
            </a:r>
          </a:p>
          <a:p>
            <a:pPr lvl="1"/>
            <a:r>
              <a:rPr lang="en-US" sz="1600" dirty="0" smtClean="0"/>
              <a:t>achieve by elbow method</a:t>
            </a:r>
          </a:p>
          <a:p>
            <a:r>
              <a:rPr lang="en-US" sz="1600" dirty="0" smtClean="0"/>
              <a:t>Hyper parameters [</a:t>
            </a:r>
            <a:r>
              <a:rPr lang="en-US" sz="1600" dirty="0" err="1" smtClean="0"/>
              <a:t>Eg</a:t>
            </a:r>
            <a:r>
              <a:rPr lang="en-US" sz="1600" dirty="0" smtClean="0"/>
              <a:t>. weight, algorithm, neighbors] are tuned and best parameters selected based on train dataset </a:t>
            </a:r>
          </a:p>
          <a:p>
            <a:r>
              <a:rPr lang="en-US" sz="1600" dirty="0" smtClean="0"/>
              <a:t>Test results predicted based on best model selection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1A37F6BA-525E-4812-A9FA-90B7DCE682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851865"/>
            <a:ext cx="3056465" cy="2789024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5928961D-7794-43EC-911A-B470AA961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Content Placeholder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896" y="964045"/>
            <a:ext cx="2454793" cy="1521971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1F7FC63-EBA1-49EA-9DBC-B0794C671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763" y="4715249"/>
            <a:ext cx="3054644" cy="1114945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FF4C0F37-86FC-4078-84D9-CD12ED6AFD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1361" y="3275733"/>
            <a:ext cx="2339038" cy="294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7338" y="4529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63862" y="2228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33241" y="1807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783944B-0BD8-4FD6-A11A-380B6F3EFC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8B18FF6C-F551-4A55-AACB-0ED309AFCA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3C15DF1A-7AF9-43AE-9F6E-64912F069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6E8AE37-5DCE-4B0C-9F72-62A76C25EB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Random Forest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3DCCA751-5047-4730-8D91-72C39212E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7D337C2C-35FD-4233-AD24-B44C88C5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earns and ensembles to predict classification result </a:t>
            </a:r>
          </a:p>
          <a:p>
            <a:r>
              <a:rPr lang="en-US" sz="1600" dirty="0" smtClean="0"/>
              <a:t>Decision trees used to predict results </a:t>
            </a:r>
          </a:p>
          <a:p>
            <a:r>
              <a:rPr lang="en-US" sz="1600" dirty="0"/>
              <a:t>M</a:t>
            </a:r>
            <a:r>
              <a:rPr lang="en-US" sz="1600" dirty="0" smtClean="0"/>
              <a:t>ean prediction selected every time to over come </a:t>
            </a:r>
            <a:r>
              <a:rPr lang="en-US" sz="1600" dirty="0" err="1" smtClean="0"/>
              <a:t>overfit</a:t>
            </a:r>
            <a:r>
              <a:rPr lang="en-US" sz="1600" dirty="0" smtClean="0"/>
              <a:t> problem</a:t>
            </a:r>
          </a:p>
          <a:p>
            <a:r>
              <a:rPr lang="en-US" sz="1600" dirty="0" smtClean="0"/>
              <a:t>Hyper parameter like leaf, depth ,split are  tuned to select the best model </a:t>
            </a:r>
          </a:p>
          <a:p>
            <a:r>
              <a:rPr lang="en-US" sz="1600" dirty="0"/>
              <a:t>P</a:t>
            </a:r>
            <a:r>
              <a:rPr lang="en-US" sz="1600" dirty="0" smtClean="0"/>
              <a:t>rovides best feature selection</a:t>
            </a:r>
          </a:p>
          <a:p>
            <a:r>
              <a:rPr lang="en-US" sz="1600" dirty="0" smtClean="0"/>
              <a:t>Its one of the best approaches and always provides best accuracy result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3D07316-46BA-4EBF-8E93-2EDA103F06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329437"/>
            <a:ext cx="3056465" cy="18338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01E8F2A-55B5-4931-BEBE-B5D2E22D06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896" y="1277031"/>
            <a:ext cx="2454793" cy="8959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39D3105-89EA-4856-B020-D7696D3ABB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1F7C9A0-2FFC-4138-A93C-A8C383C09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072" y="3463257"/>
            <a:ext cx="2451617" cy="25671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1748" y="4245487"/>
            <a:ext cx="160748" cy="34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mage result for Random fore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97" y="4169238"/>
            <a:ext cx="3377802" cy="220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FD8743C-1783-4FB1-8E50-F0FC3ED87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2AEC1695-FF49-476A-B04F-CA62645076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E22257D9-F0E6-44D6-B8F2-B0059A2B36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20AC2FD-9C9F-4609-914D-6112A3185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Gradient Classifier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4CC5A3D5-3BFE-47FD-80E4-9076ECAF54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7D337C2C-35FD-4233-AD24-B44C88C5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448166" cy="3599316"/>
          </a:xfrm>
        </p:spPr>
        <p:txBody>
          <a:bodyPr>
            <a:normAutofit/>
          </a:bodyPr>
          <a:lstStyle/>
          <a:p>
            <a:r>
              <a:rPr lang="en-US" sz="1500" dirty="0"/>
              <a:t>C</a:t>
            </a:r>
            <a:r>
              <a:rPr lang="en-US" sz="1500" dirty="0" smtClean="0"/>
              <a:t>ombines </a:t>
            </a:r>
            <a:r>
              <a:rPr lang="en-US" sz="1500" dirty="0"/>
              <a:t>many weak learning models together to create a strong predictive model. </a:t>
            </a:r>
            <a:endParaRPr lang="en-US" sz="1500" dirty="0" smtClean="0"/>
          </a:p>
          <a:p>
            <a:r>
              <a:rPr lang="en-US" sz="1500" dirty="0" smtClean="0"/>
              <a:t>Similar to Random forest,</a:t>
            </a:r>
          </a:p>
          <a:p>
            <a:pPr lvl="1"/>
            <a:r>
              <a:rPr lang="en-US" sz="1500" dirty="0" smtClean="0"/>
              <a:t>uses decision tree to predict the outcome</a:t>
            </a:r>
          </a:p>
          <a:p>
            <a:pPr lvl="1"/>
            <a:r>
              <a:rPr lang="en-US" sz="1500" dirty="0"/>
              <a:t>hyper parameters like learning rate ,depth </a:t>
            </a:r>
            <a:r>
              <a:rPr lang="en-US" sz="1500" dirty="0" err="1"/>
              <a:t>etc</a:t>
            </a:r>
            <a:r>
              <a:rPr lang="en-US" sz="1500" dirty="0"/>
              <a:t> are tuned</a:t>
            </a:r>
            <a:endParaRPr lang="en-US" sz="1500" dirty="0" smtClean="0"/>
          </a:p>
          <a:p>
            <a:pPr lvl="1"/>
            <a:r>
              <a:rPr lang="en-US" sz="1500" dirty="0" smtClean="0"/>
              <a:t>main difference, it implements sequential classifiers rather than independent classifiers in random forest</a:t>
            </a:r>
          </a:p>
          <a:p>
            <a:r>
              <a:rPr lang="en-US" sz="1500" dirty="0" smtClean="0"/>
              <a:t>Best model selected and test results are predicted </a:t>
            </a:r>
          </a:p>
          <a:p>
            <a:r>
              <a:rPr lang="en-US" sz="1500" dirty="0"/>
              <a:t>F</a:t>
            </a:r>
            <a:r>
              <a:rPr lang="en-US" sz="1500" dirty="0" smtClean="0"/>
              <a:t>aster compared to </a:t>
            </a:r>
            <a:r>
              <a:rPr lang="en-US" sz="1500" dirty="0" err="1" smtClean="0"/>
              <a:t>Randomforest</a:t>
            </a:r>
            <a:r>
              <a:rPr lang="en-US" sz="1500" dirty="0" smtClean="0"/>
              <a:t>, In our dataset ,Gradient took 18 mins  and random forest took 29 mins to execute</a:t>
            </a:r>
          </a:p>
          <a:p>
            <a:endParaRPr lang="en-US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7E45DA9-7D26-4B39-8D40-6DBA171A1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700034"/>
            <a:ext cx="3056465" cy="10926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8FCB955-9576-4C78-BABF-20937A9D1E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6CCD1EB-9408-4CB6-AE2C-F4910716A8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276A3BD-889E-43C9-988C-DE6A00B69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072" y="3469943"/>
            <a:ext cx="2451617" cy="25537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1748" y="4245487"/>
            <a:ext cx="160748" cy="34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mage result for gradient boosting classifi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97" y="4176556"/>
            <a:ext cx="3377802" cy="220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gradient boosting classifi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680" y="488843"/>
            <a:ext cx="2739690" cy="248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FD8743C-1783-4FB1-8E50-F0FC3ED87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2AEC1695-FF49-476A-B04F-CA62645076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E22257D9-F0E6-44D6-B8F2-B0059A2B36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20AC2FD-9C9F-4609-914D-6112A3185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Logistic Regression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4CC5A3D5-3BFE-47FD-80E4-9076ECAF54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7D337C2C-35FD-4233-AD24-B44C88C5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500" dirty="0" smtClean="0"/>
              <a:t>Main idea: </a:t>
            </a:r>
            <a:r>
              <a:rPr lang="en-US" sz="1600" dirty="0"/>
              <a:t>T</a:t>
            </a:r>
            <a:r>
              <a:rPr lang="en-US" sz="1600" dirty="0" smtClean="0"/>
              <a:t>o find </a:t>
            </a:r>
            <a:r>
              <a:rPr lang="en-US" sz="1600" dirty="0"/>
              <a:t>relationship between features and probability of a particular </a:t>
            </a:r>
            <a:r>
              <a:rPr lang="en-US" sz="1600" dirty="0" smtClean="0"/>
              <a:t>outcome.</a:t>
            </a:r>
          </a:p>
          <a:p>
            <a:r>
              <a:rPr lang="en-US" sz="1600" dirty="0" smtClean="0"/>
              <a:t>For this project Logistic regression model is built with default parameter </a:t>
            </a:r>
          </a:p>
          <a:p>
            <a:r>
              <a:rPr lang="en-US" sz="1600" dirty="0"/>
              <a:t>M</a:t>
            </a:r>
            <a:r>
              <a:rPr lang="en-US" sz="1600" dirty="0" smtClean="0"/>
              <a:t>odel used to predict the test results</a:t>
            </a:r>
          </a:p>
          <a:p>
            <a:r>
              <a:rPr lang="en-US" sz="1600" dirty="0" smtClean="0"/>
              <a:t>Future scope: implement feature elimination technique </a:t>
            </a:r>
          </a:p>
          <a:p>
            <a:endParaRPr lang="en-US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7E45DA9-7D26-4B39-8D40-6DBA171A1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677110"/>
            <a:ext cx="3056465" cy="11385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8FCB955-9576-4C78-BABF-20937A9D1E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6CCD1EB-9408-4CB6-AE2C-F4910716A8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276A3BD-889E-43C9-988C-DE6A00B69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072" y="3536341"/>
            <a:ext cx="2451617" cy="24209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1748" y="4245487"/>
            <a:ext cx="160748" cy="34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mage result for logistic regress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15" y="492210"/>
            <a:ext cx="2771335" cy="247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197" y="4169237"/>
            <a:ext cx="3377802" cy="22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8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783944B-0BD8-4FD6-A11A-380B6F3EFC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B18FF6C-F551-4A55-AACB-0ED309AFCA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3C15DF1A-7AF9-43AE-9F6E-64912F069A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6E8AE37-5DCE-4B0C-9F72-62A76C25EB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Dense neural network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DCCA751-5047-4730-8D91-72C39212E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7D337C2C-35FD-4233-AD24-B44C88C5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et </a:t>
            </a:r>
            <a:r>
              <a:rPr lang="en-US" sz="1600" dirty="0"/>
              <a:t>of algorithms, modeled loosely after the human brain, </a:t>
            </a:r>
            <a:r>
              <a:rPr lang="en-US" sz="1600" dirty="0" smtClean="0"/>
              <a:t>designed </a:t>
            </a:r>
            <a:r>
              <a:rPr lang="en-US" sz="1600" dirty="0"/>
              <a:t>to recognize patterns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ensely </a:t>
            </a:r>
            <a:r>
              <a:rPr lang="en-US" sz="1600" dirty="0"/>
              <a:t>connected layer provides learning features from all </a:t>
            </a:r>
            <a:r>
              <a:rPr lang="en-US" sz="1600" dirty="0" smtClean="0"/>
              <a:t>combinations </a:t>
            </a:r>
            <a:r>
              <a:rPr lang="en-US" sz="1600" dirty="0"/>
              <a:t>of </a:t>
            </a:r>
            <a:r>
              <a:rPr lang="en-US" sz="1600" dirty="0" smtClean="0"/>
              <a:t>features </a:t>
            </a:r>
            <a:r>
              <a:rPr lang="en-US" sz="1600" dirty="0"/>
              <a:t>of the previous </a:t>
            </a:r>
            <a:r>
              <a:rPr lang="en-US" sz="1600" dirty="0" smtClean="0"/>
              <a:t>layer </a:t>
            </a:r>
          </a:p>
          <a:p>
            <a:r>
              <a:rPr lang="en-US" sz="1600" dirty="0" smtClean="0"/>
              <a:t>Neurons are feature like </a:t>
            </a:r>
            <a:r>
              <a:rPr lang="en-US" sz="1600" dirty="0" err="1"/>
              <a:t>P</a:t>
            </a:r>
            <a:r>
              <a:rPr lang="en-US" sz="1600" dirty="0" err="1" smtClean="0"/>
              <a:t>agevalue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~17 input feature which will be input layer for this project each neuron is connected to 5/3 hidden layer </a:t>
            </a:r>
          </a:p>
          <a:p>
            <a:r>
              <a:rPr lang="en-US" sz="1600" dirty="0" smtClean="0"/>
              <a:t>By using </a:t>
            </a:r>
            <a:r>
              <a:rPr lang="en-US" sz="1600" dirty="0" err="1" smtClean="0"/>
              <a:t>keras</a:t>
            </a:r>
            <a:r>
              <a:rPr lang="en-US" sz="1600" dirty="0" smtClean="0"/>
              <a:t> classifier, best model is selected to predict the test results</a:t>
            </a:r>
          </a:p>
          <a:p>
            <a:r>
              <a:rPr lang="en-US" sz="1600" dirty="0" smtClean="0"/>
              <a:t>Model is trained for 50 epoch to minimize the loss and increase the accuracy 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3D07316-46BA-4EBF-8E93-2EDA103F06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690924"/>
            <a:ext cx="3056465" cy="31109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01E8F2A-55B5-4931-BEBE-B5D2E22D06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896" y="1264757"/>
            <a:ext cx="2454793" cy="92054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39D3105-89EA-4856-B020-D7696D3ABB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1F7C9A0-2FFC-4138-A93C-A8C383C09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139" y="3275733"/>
            <a:ext cx="2265483" cy="29421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1748" y="4245487"/>
            <a:ext cx="160748" cy="34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 descr="mage result for dense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97" y="4169237"/>
            <a:ext cx="3378077" cy="220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4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3200" dirty="0"/>
              <a:t>Model</a:t>
            </a:r>
            <a:r>
              <a:rPr lang="en-US" sz="2400" dirty="0" smtClean="0"/>
              <a:t> </a:t>
            </a:r>
            <a:r>
              <a:rPr lang="en-US" sz="3200" dirty="0"/>
              <a:t>performance 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848587"/>
              </p:ext>
            </p:extLst>
          </p:nvPr>
        </p:nvGraphicFramePr>
        <p:xfrm>
          <a:off x="851338" y="2163724"/>
          <a:ext cx="444801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05"/>
                <a:gridCol w="2224005"/>
              </a:tblGrid>
              <a:tr h="323485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166764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82.10</a:t>
                      </a:r>
                      <a:endParaRPr lang="en-US" dirty="0"/>
                    </a:p>
                  </a:txBody>
                  <a:tcPr/>
                </a:tc>
              </a:tr>
              <a:tr h="323485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84.59</a:t>
                      </a:r>
                      <a:endParaRPr lang="en-US" dirty="0"/>
                    </a:p>
                  </a:txBody>
                  <a:tcPr/>
                </a:tc>
              </a:tr>
              <a:tr h="323485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84.75</a:t>
                      </a:r>
                      <a:endParaRPr lang="en-US" dirty="0"/>
                    </a:p>
                  </a:txBody>
                  <a:tcPr/>
                </a:tc>
              </a:tr>
              <a:tr h="323485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83.91</a:t>
                      </a:r>
                      <a:endParaRPr lang="en-US" dirty="0"/>
                    </a:p>
                  </a:txBody>
                  <a:tcPr/>
                </a:tc>
              </a:tr>
              <a:tr h="323485">
                <a:tc>
                  <a:txBody>
                    <a:bodyPr/>
                    <a:lstStyle/>
                    <a:p>
                      <a:r>
                        <a:rPr lang="en-US" dirty="0" smtClean="0"/>
                        <a:t>DNN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83.91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69" y="2097721"/>
            <a:ext cx="4732465" cy="4521127"/>
          </a:xfrm>
          <a:prstGeom prst="rect">
            <a:avLst/>
          </a:prstGeom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xmlns="" id="{7D337C2C-35FD-4233-AD24-B44C88C5065B}"/>
              </a:ext>
            </a:extLst>
          </p:cNvPr>
          <p:cNvSpPr txBox="1">
            <a:spLocks/>
          </p:cNvSpPr>
          <p:nvPr/>
        </p:nvSpPr>
        <p:spPr>
          <a:xfrm>
            <a:off x="851337" y="4531359"/>
            <a:ext cx="4529959" cy="1774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5 different models </a:t>
            </a:r>
            <a:r>
              <a:rPr lang="en-US" sz="1600" dirty="0" smtClean="0"/>
              <a:t>built to predict the revenue</a:t>
            </a:r>
          </a:p>
          <a:p>
            <a:pPr marL="0" indent="0">
              <a:buNone/>
            </a:pPr>
            <a:r>
              <a:rPr lang="en-US" sz="1600" dirty="0" smtClean="0"/>
              <a:t>ROC curves are a plot for test sensitivity/True positive rate (y-axis) Vs specificity or 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12636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</TotalTime>
  <Words>424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Mangal</vt:lpstr>
      <vt:lpstr>Trebuchet MS</vt:lpstr>
      <vt:lpstr>Arial</vt:lpstr>
      <vt:lpstr>Berlin</vt:lpstr>
      <vt:lpstr>Online shoppers purchasing intention</vt:lpstr>
      <vt:lpstr>Objective and features</vt:lpstr>
      <vt:lpstr>Correlating  feature </vt:lpstr>
      <vt:lpstr>KNN Algorithm</vt:lpstr>
      <vt:lpstr>Random Forest</vt:lpstr>
      <vt:lpstr>Gradient Classifier</vt:lpstr>
      <vt:lpstr>Logistic Regression</vt:lpstr>
      <vt:lpstr>Dense neural network </vt:lpstr>
      <vt:lpstr>Model performance </vt:lpstr>
      <vt:lpstr>Thank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46</cp:revision>
  <dcterms:created xsi:type="dcterms:W3CDTF">2019-12-07T05:39:41Z</dcterms:created>
  <dcterms:modified xsi:type="dcterms:W3CDTF">2019-12-09T00:45:00Z</dcterms:modified>
</cp:coreProperties>
</file>